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67" r:id="rId3"/>
    <p:sldId id="257" r:id="rId4"/>
    <p:sldId id="269" r:id="rId5"/>
    <p:sldId id="290" r:id="rId6"/>
    <p:sldId id="275" r:id="rId7"/>
    <p:sldId id="271" r:id="rId8"/>
    <p:sldId id="287" r:id="rId9"/>
    <p:sldId id="276" r:id="rId10"/>
    <p:sldId id="272" r:id="rId11"/>
    <p:sldId id="273" r:id="rId12"/>
    <p:sldId id="258" r:id="rId13"/>
    <p:sldId id="274" r:id="rId14"/>
    <p:sldId id="310" r:id="rId15"/>
    <p:sldId id="303" r:id="rId16"/>
    <p:sldId id="268" r:id="rId17"/>
    <p:sldId id="309" r:id="rId18"/>
    <p:sldId id="280" r:id="rId19"/>
    <p:sldId id="261" r:id="rId20"/>
    <p:sldId id="288" r:id="rId21"/>
    <p:sldId id="289" r:id="rId22"/>
    <p:sldId id="264" r:id="rId23"/>
    <p:sldId id="263" r:id="rId24"/>
    <p:sldId id="286" r:id="rId25"/>
    <p:sldId id="265" r:id="rId26"/>
    <p:sldId id="283" r:id="rId27"/>
    <p:sldId id="284" r:id="rId28"/>
    <p:sldId id="285" r:id="rId29"/>
    <p:sldId id="296" r:id="rId30"/>
    <p:sldId id="297" r:id="rId31"/>
    <p:sldId id="304" r:id="rId32"/>
    <p:sldId id="305" r:id="rId33"/>
    <p:sldId id="306" r:id="rId34"/>
    <p:sldId id="308" r:id="rId35"/>
    <p:sldId id="302" r:id="rId36"/>
    <p:sldId id="298" r:id="rId37"/>
    <p:sldId id="301" r:id="rId38"/>
    <p:sldId id="300" r:id="rId39"/>
    <p:sldId id="262" r:id="rId40"/>
    <p:sldId id="29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airidh Barlow" initials="RB" lastIdx="8" clrIdx="0">
    <p:extLst>
      <p:ext uri="{19B8F6BF-5375-455C-9EA6-DF929625EA0E}">
        <p15:presenceInfo xmlns:p15="http://schemas.microsoft.com/office/powerpoint/2012/main" userId="20e8b2d63dc2aa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871" autoAdjust="0"/>
  </p:normalViewPr>
  <p:slideViewPr>
    <p:cSldViewPr snapToGrid="0">
      <p:cViewPr>
        <p:scale>
          <a:sx n="92" d="100"/>
          <a:sy n="92" d="100"/>
        </p:scale>
        <p:origin x="54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30T14:35:26.478" idx="4">
    <p:pos x="4374" y="1177"/>
    <p:text>is this too busy</p:text>
    <p:extLst>
      <p:ext uri="{C676402C-5697-4E1C-873F-D02D1690AC5C}">
        <p15:threadingInfo xmlns:p15="http://schemas.microsoft.com/office/powerpoint/2012/main" timeZoneBias="240"/>
      </p:ext>
    </p:extLst>
  </p:cm>
  <p:cm authorId="1" dt="2019-07-30T15:11:14.994" idx="5">
    <p:pos x="4370" y="2368"/>
    <p:text>talk about dr. chens question here and make sure you explain this is what will be used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5T12:34:08.559" idx="7">
    <p:pos x="10" y="10"/>
    <p:text>These slides are cancer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0T16:57:35.346" idx="8">
    <p:pos x="10" y="10"/>
    <p:text>Data collection protocol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86FD9-0C47-4133-8824-BA0617356EEE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A7B5D-3B5A-4350-A1D5-739260565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19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yteflies.com/science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stockreview.net/pict/get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t.slideshare.net/cetdmgh/introduction-to-ecg-29796681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A7B5D-3B5A-4350-A1D5-7392605652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is important to understand that there are 10 electrodes in a standard ECG (RA, LA, RL, LL, V1 - V6).</a:t>
            </a:r>
          </a:p>
          <a:p>
            <a:pPr fontAlgn="ctr"/>
            <a:r>
              <a:rPr lang="en-US" dirty="0"/>
              <a:t>But there is a total of 12 leads being recorded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A7B5D-3B5A-4350-A1D5-7392605652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7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Relate this back to the 2 axis </a:t>
            </a:r>
            <a:r>
              <a:rPr lang="en-US" dirty="0" err="1"/>
              <a:t>ecg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A7B5D-3B5A-4350-A1D5-7392605652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94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https://www.cvphysiology.com/uploads/images/ECG%20stnd%20leads.gif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 what each axis can represent better </a:t>
            </a:r>
            <a:endParaRPr lang="en-US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want to understand what is the p and t wave is doing which axis do you want to look at </a:t>
            </a:r>
            <a:endParaRPr lang="en-US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 wave</a:t>
            </a:r>
            <a:endParaRPr lang="en-US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 be upright (positive) in leads 1 and II</a:t>
            </a:r>
            <a:endParaRPr lang="en-US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Downright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endParaRPr lang="en-US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QRS complex</a:t>
            </a:r>
            <a:endParaRPr lang="en-US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QRS be mostly positive (upright) in leads II and I</a:t>
            </a:r>
            <a:endParaRPr lang="en-US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wave</a:t>
            </a:r>
            <a:endParaRPr lang="en-US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wave is always upright in leads I, II, V3-6</a:t>
            </a:r>
            <a:endParaRPr lang="en-US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 inverted in lead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 rtl="0" fontAlgn="ctr"/>
            <a:endParaRPr lang="en-US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A7B5D-3B5A-4350-A1D5-7392605652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852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https://www.cvphysiology.com/uploads/images/ECG%20stnd%20leads.gif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 what each axis can represent better </a:t>
            </a:r>
            <a:endParaRPr lang="en-US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want to understand what is the p and t wave is doing which axis do you want to look at </a:t>
            </a:r>
            <a:endParaRPr lang="en-US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 wave</a:t>
            </a:r>
            <a:endParaRPr lang="en-US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 be upright (positive) in leads 1 and II</a:t>
            </a:r>
            <a:endParaRPr lang="en-US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Downright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endParaRPr lang="en-US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QRS complex</a:t>
            </a:r>
            <a:endParaRPr lang="en-US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QRS be mostly positive (upright) in leads II and I</a:t>
            </a:r>
            <a:endParaRPr lang="en-US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wave</a:t>
            </a:r>
            <a:endParaRPr lang="en-US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wave is always upright in leads I, II, V3-6</a:t>
            </a:r>
            <a:endParaRPr lang="en-US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 inverted in lead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3" rtl="0" fontAlgn="ctr"/>
            <a:endParaRPr lang="en-US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A7B5D-3B5A-4350-A1D5-7392605652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90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Relate this back to the 2 axis </a:t>
            </a:r>
            <a:r>
              <a:rPr lang="en-US" dirty="0" err="1"/>
              <a:t>ecg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A7B5D-3B5A-4350-A1D5-7392605652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83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https://www.byteflies.com/science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Electrocardiogram Role (ECG):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Respiration (RES):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Photoplethysmography (PPG): optically obtained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plethysmogram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can be used to detect blood volume changes in the microvascular bed of tissue. A PPG is often obtained by using a pulse oximeter which illuminates the skin and measures changes in light absorption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Inertial Measurement Unit (IMU)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A7B5D-3B5A-4350-A1D5-7392605652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08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https://webstockreview.net/pict/get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A7B5D-3B5A-4350-A1D5-7392605652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94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(How it is supposed to be done)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Sometimes a feature can occur at an unpredictable time, like when there is a sudden change in motion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Or they can be cyclical, like a heart beat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Example: ECG signal, a very large number of features can be extracted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R-peak, denoting ventricular depolarization; the P-wave, denoting atrial depolarization; and the T-wave, denoting ventricular repolarization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A7B5D-3B5A-4350-A1D5-7392605652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06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Artifact from putting the sensor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A7B5D-3B5A-4350-A1D5-7392605652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46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Artifact from putting the sensor 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artifact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flaw caused by equipment, techniques or conditions.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x coordinate and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A7B5D-3B5A-4350-A1D5-7392605652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47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Electricity - Heart – visualize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example uses that </a:t>
            </a:r>
            <a:r>
              <a:rPr lang="en-US" b="1" dirty="0"/>
              <a:t>Lead 2</a:t>
            </a:r>
            <a:r>
              <a:rPr lang="en-US" dirty="0"/>
              <a:t>, electrode on right arm (</a:t>
            </a:r>
            <a:r>
              <a:rPr lang="en-US" b="1" dirty="0"/>
              <a:t>ra</a:t>
            </a:r>
            <a:r>
              <a:rPr lang="en-US" dirty="0"/>
              <a:t>) and electrode on left leg (</a:t>
            </a:r>
            <a:r>
              <a:rPr lang="en-US" b="1" dirty="0"/>
              <a:t>ll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(upward) </a:t>
            </a:r>
            <a:r>
              <a:rPr lang="en-US" dirty="0"/>
              <a:t>deflection which reflected in the spike on the graph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 lead and axis are terms that can be used interchangeably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A7B5D-3B5A-4350-A1D5-7392605652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004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Artifact from putting the sensor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A7B5D-3B5A-4350-A1D5-7392605652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188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https://www.youtube.com/watch?v=1JnayXHhjlg</a:t>
            </a:r>
          </a:p>
          <a:p>
            <a:r>
              <a:rPr lang="en-US" dirty="0"/>
              <a:t>Find the x coordinate</a:t>
            </a:r>
          </a:p>
          <a:p>
            <a:r>
              <a:rPr lang="en-US" dirty="0"/>
              <a:t>Everything past this point is what will get through the filter </a:t>
            </a:r>
          </a:p>
          <a:p>
            <a:r>
              <a:rPr lang="en-US" dirty="0"/>
              <a:t>This point is where the signal drift lies</a:t>
            </a:r>
          </a:p>
          <a:p>
            <a:r>
              <a:rPr lang="en-US" dirty="0"/>
              <a:t>Drifts are signal of low </a:t>
            </a:r>
            <a:r>
              <a:rPr lang="en-US" dirty="0" err="1"/>
              <a:t>freq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A7B5D-3B5A-4350-A1D5-7392605652A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35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A7B5D-3B5A-4350-A1D5-7392605652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6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A7B5D-3B5A-4350-A1D5-7392605652A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037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this function is used in windowed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A7B5D-3B5A-4350-A1D5-7392605652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14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https://pt.slideshare.net/cetdmgh/introduction-to-ecg-29796681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A7B5D-3B5A-4350-A1D5-7392605652A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059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red</a:t>
            </a:r>
          </a:p>
          <a:p>
            <a:r>
              <a:rPr lang="en-US" dirty="0"/>
              <a:t>Z yellow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A7B5D-3B5A-4350-A1D5-7392605652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01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http://www.bem.fi/book/aa/fi/aa01.gif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A7B5D-3B5A-4350-A1D5-7392605652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09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http://www.bem.fi/book/aa/fi/aa01.gif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A7B5D-3B5A-4350-A1D5-7392605652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190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http://www.bem.fi/book/aa/fi/aa01.gif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A7B5D-3B5A-4350-A1D5-7392605652A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04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Positive and negative electrodes</a:t>
            </a:r>
          </a:p>
          <a:p>
            <a:r>
              <a:rPr lang="en-US" dirty="0"/>
              <a:t>The bigger the dipole the bigger the deflection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A7B5D-3B5A-4350-A1D5-7392605652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534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A7B5D-3B5A-4350-A1D5-7392605652A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34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Positive and negative electrodes</a:t>
            </a:r>
          </a:p>
          <a:p>
            <a:r>
              <a:rPr lang="en-US" dirty="0"/>
              <a:t>The bigger the dipole the bigger the deflection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A7B5D-3B5A-4350-A1D5-7392605652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43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fontAlgn="ctr">
              <a:buFont typeface="Arial" panose="020B0604020202020204" pitchFamily="34" charset="0"/>
              <a:buChar char="•"/>
            </a:pPr>
            <a:r>
              <a:rPr lang="en-US" dirty="0"/>
              <a:t>When the wave isn't moving directly towards an electrode</a:t>
            </a:r>
          </a:p>
          <a:p>
            <a:pPr marL="628650" lvl="1" indent="-171450" fontAlgn="ctr">
              <a:buFont typeface="Arial" panose="020B0604020202020204" pitchFamily="34" charset="0"/>
              <a:buChar char="•"/>
            </a:pPr>
            <a:r>
              <a:rPr lang="en-US" dirty="0"/>
              <a:t>Break the dipole vector into the horizontal and vertical components</a:t>
            </a:r>
          </a:p>
          <a:p>
            <a:pPr marL="628650" lvl="1" indent="-171450" fontAlgn="ctr">
              <a:buFont typeface="Arial" panose="020B0604020202020204" pitchFamily="34" charset="0"/>
              <a:buChar char="•"/>
            </a:pPr>
            <a:r>
              <a:rPr lang="en-US" dirty="0"/>
              <a:t>We care about the one that is moving towards the electrode</a:t>
            </a:r>
          </a:p>
          <a:p>
            <a:pPr marL="628650" lvl="1" indent="-171450" fontAlgn="ctr">
              <a:buFont typeface="Arial" panose="020B0604020202020204" pitchFamily="34" charset="0"/>
              <a:buChar char="•"/>
            </a:pPr>
            <a:r>
              <a:rPr lang="en-US" dirty="0"/>
              <a:t>Since the vectors are smaller, they will have a smaller deflection recorded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A7B5D-3B5A-4350-A1D5-7392605652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67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4 limb electrodes RA, LA, LL, RL (right leg neutral)</a:t>
            </a:r>
          </a:p>
          <a:p>
            <a:pPr marL="171450" indent="-171450" fontAlgn="ctr">
              <a:buFont typeface="Arial" panose="020B0604020202020204" pitchFamily="34" charset="0"/>
              <a:buChar char="•"/>
            </a:pPr>
            <a:r>
              <a:rPr lang="en-US" dirty="0"/>
              <a:t>6 precordial electrodes on chest (known as chest leads) </a:t>
            </a:r>
          </a:p>
          <a:p>
            <a:pPr marL="628650" lvl="1" indent="-171450" fontAlgn="ctr">
              <a:buFont typeface="Arial" panose="020B0604020202020204" pitchFamily="34" charset="0"/>
              <a:buChar char="•"/>
            </a:pPr>
            <a:r>
              <a:rPr lang="en-US" dirty="0"/>
              <a:t>V1 - V6, line the transverse plane (horizonal) of heart</a:t>
            </a:r>
          </a:p>
          <a:p>
            <a:pPr marL="171450" lvl="0" indent="-171450" fontAlgn="ctr">
              <a:buFont typeface="Arial" panose="020B0604020202020204" pitchFamily="34" charset="0"/>
              <a:buChar char="•"/>
            </a:pPr>
            <a:r>
              <a:rPr lang="en-US" dirty="0"/>
              <a:t>All are set up to detect any positive wave that comes towards them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A7B5D-3B5A-4350-A1D5-7392605652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59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imaginary plane dividing the body into dorsal and ventral parts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were to cut a person in half between their front and back plane</a:t>
            </a:r>
          </a:p>
          <a:p>
            <a:endParaRPr lang="en-US" dirty="0"/>
          </a:p>
          <a:p>
            <a:pPr marL="171450" lvl="0" indent="-171450" fontAlgn="ctr">
              <a:buFont typeface="Arial" panose="020B0604020202020204" pitchFamily="34" charset="0"/>
              <a:buChar char="•"/>
            </a:pPr>
            <a:r>
              <a:rPr lang="en-US" dirty="0"/>
              <a:t>AVR (augmented vector right)</a:t>
            </a:r>
          </a:p>
          <a:p>
            <a:pPr marL="171450" lvl="0" indent="-171450" fontAlgn="ctr">
              <a:buFont typeface="Arial" panose="020B0604020202020204" pitchFamily="34" charset="0"/>
              <a:buChar char="•"/>
            </a:pPr>
            <a:r>
              <a:rPr lang="en-US" dirty="0"/>
              <a:t>AVL (augmented vector right)</a:t>
            </a:r>
          </a:p>
          <a:p>
            <a:pPr marL="628650" lvl="1" indent="-171450" fontAlgn="ctr">
              <a:buFont typeface="Arial" panose="020B0604020202020204" pitchFamily="34" charset="0"/>
              <a:buChar char="•"/>
            </a:pPr>
            <a:r>
              <a:rPr lang="en-US" dirty="0"/>
              <a:t>Both are vectors that are 30 degrees from heart</a:t>
            </a:r>
          </a:p>
          <a:p>
            <a:pPr marL="171450" lvl="0" indent="-171450" fontAlgn="ctr">
              <a:buFont typeface="Arial" panose="020B0604020202020204" pitchFamily="34" charset="0"/>
              <a:buChar char="•"/>
            </a:pPr>
            <a:r>
              <a:rPr lang="en-US" dirty="0"/>
              <a:t>AVF (left foot)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A7B5D-3B5A-4350-A1D5-7392605652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32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Denoted in purple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A7B5D-3B5A-4350-A1D5-7392605652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54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Transverse (horizonal) </a:t>
            </a:r>
          </a:p>
          <a:p>
            <a:pPr marL="171450" lvl="0" indent="-171450" fontAlgn="ctr">
              <a:buFont typeface="Arial" panose="020B0604020202020204" pitchFamily="34" charset="0"/>
              <a:buChar char="•"/>
            </a:pPr>
            <a:r>
              <a:rPr lang="en-US" dirty="0"/>
              <a:t>All detect positive waves</a:t>
            </a:r>
          </a:p>
          <a:p>
            <a:pPr marL="171450" lvl="0" indent="-171450" fontAlgn="ctr">
              <a:buFont typeface="Arial" panose="020B0604020202020204" pitchFamily="34" charset="0"/>
              <a:buChar char="•"/>
            </a:pPr>
            <a:r>
              <a:rPr lang="en-US" dirty="0"/>
              <a:t>They are all positive electrodes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A7B5D-3B5A-4350-A1D5-7392605652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26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3F745-7FCE-429B-A08A-4486BFEE3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99D5CC-160E-4FFD-AB64-B7A0EDA0CC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E2FD6-2596-4BEA-90A2-FD9EED75A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1902-A508-4425-A910-5C6913AA4834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43728-1E28-4090-AC32-6B212CDF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12E26-862E-4FF0-8B88-FAEC3DE8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4841-281D-477B-8ED1-5AD1E4C78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4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E73C-006D-4342-8435-79CA5798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432B86-310A-4645-B961-B4F0F8FC8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CFB1B-7C1F-4519-BAB1-DDB9777A9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1902-A508-4425-A910-5C6913AA4834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FCD8A-4152-497A-9DD0-16522AAE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5915C-4266-4A94-9238-88B7A0CE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4841-281D-477B-8ED1-5AD1E4C78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55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BCE734-BD1A-4F22-9F0B-CB4766BB4B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4458F-C46E-4064-B5A2-CC6C26971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D56DF-AF11-4906-BE2A-37BD8DB6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1902-A508-4425-A910-5C6913AA4834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33ACF-5095-47C7-A697-26802052F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DC4C0-3742-4722-9D24-B30DA156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4841-281D-477B-8ED1-5AD1E4C78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197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5D37-C1B3-42B9-A4D3-BFB8EE4CD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832A2-71EB-4C59-B951-E239CFA15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9D55E-0EA3-4395-A2CD-619FA0349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1902-A508-4425-A910-5C6913AA4834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E8CD3-55F7-4F15-923B-F90EF2929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819D5-6AD4-4575-9C04-1E2572AC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4841-281D-477B-8ED1-5AD1E4C78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161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01637-82A9-49FA-8857-B5EE75F98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30006-347A-46B4-898C-B7967761B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72C08-6ECD-44FB-9BE8-3E27CBB57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1902-A508-4425-A910-5C6913AA4834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E828F-F818-4FC9-AA55-0E8BC9CA8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B59BD-9467-4955-AEAE-C0CFFBFE1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4841-281D-477B-8ED1-5AD1E4C78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7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5668-27EA-4974-AC73-6F13F79B0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EF921-4ECD-4D32-ADCB-B1ABD5F267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9FCB59-586A-4DFB-B8EB-C9924C30C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FCD25-3AE5-4E35-9D93-B01A8FD5E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1902-A508-4425-A910-5C6913AA4834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A4B0C-C051-4A01-8197-23A255CD4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FBC68-DF1E-4200-8990-AA9785CD8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4841-281D-477B-8ED1-5AD1E4C78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57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6749F-CEDB-4498-BBF5-549A93353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ECFB6-CF98-4F1B-8415-EBD36F6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FC0A9-82BC-41CB-9780-76F0F258D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76BD69-5A47-4A2D-8A78-367DBF12DC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2079B0-1DED-4E0B-9452-0E9FB1E548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321202-D226-4711-8E9E-F87C8C03E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1902-A508-4425-A910-5C6913AA4834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6970AD-A7AA-4108-94F4-C664AB0EB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8D8D1E-9A0D-4CD8-9935-A8DBD7FB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4841-281D-477B-8ED1-5AD1E4C78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20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EDF79-FB7E-4F49-B02D-B6B4D444D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AEF39-5111-4782-B9F3-160269AF7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1902-A508-4425-A910-5C6913AA4834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BAF57F-4DFE-4D2D-A469-39CA4D3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994CC4-8C69-4C6E-9BCA-1BFABAE4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4841-281D-477B-8ED1-5AD1E4C78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86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4122C0-E8FE-4DD5-AD6B-2F2D83456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1902-A508-4425-A910-5C6913AA4834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7F50C-4C7E-402C-8025-2B4B59449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5F6B1-4909-4F6B-801E-5EB9714D9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4841-281D-477B-8ED1-5AD1E4C78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0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651D0-C23C-43CA-B9B2-C24579437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7F67E-47CA-42A9-A307-C1598F20F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510C3-6820-479F-9223-CC9537299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8471D-17E8-4E05-A45E-FFF9CFB6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1902-A508-4425-A910-5C6913AA4834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DC0B5-0F41-4E64-B36B-A0645B97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7F22E-8963-419A-9F82-F609FF54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4841-281D-477B-8ED1-5AD1E4C78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22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8A664-0DF7-4671-BE90-D36B1F813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16961-AC1C-46F3-BE88-4AF5D386F4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1F304-E195-4040-AA02-D5CAF6C1C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DB283-CC8F-477A-84AF-1A3D3B4D5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1902-A508-4425-A910-5C6913AA4834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D74B2-318E-4CB9-A679-4C34B7F36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77FE4-CC94-424F-8E4D-D1B6A6DF6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04841-281D-477B-8ED1-5AD1E4C78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14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F8D8A-FC79-42CA-A1D9-576969F3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EED7C-0AD2-4E5A-83F5-B45371BF6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4769C-2C73-4774-A51B-DF0FB875C5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A1902-A508-4425-A910-5C6913AA4834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7959A-638C-4672-9C6D-7EDF3F2EFE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C0341-C4A7-43B4-80D6-238727EF1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04841-281D-477B-8ED1-5AD1E4C78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48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D178-8DBF-4B16-86D5-2903E49EC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705" y="1122363"/>
            <a:ext cx="11344589" cy="2387600"/>
          </a:xfrm>
        </p:spPr>
        <p:txBody>
          <a:bodyPr/>
          <a:lstStyle/>
          <a:p>
            <a:r>
              <a:rPr lang="en-US" dirty="0"/>
              <a:t>Independent Study Progress Report Fall 2019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3CA175-6435-4E13-818C-B8740DF31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705" y="4823030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By: </a:t>
            </a:r>
            <a:r>
              <a:rPr lang="en-US" sz="2800"/>
              <a:t>Ruairidh Barlow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Mentors: Dr. Chen and Dr. Smirnova</a:t>
            </a:r>
          </a:p>
        </p:txBody>
      </p:sp>
    </p:spTree>
    <p:extLst>
      <p:ext uri="{BB962C8B-B14F-4D97-AF65-F5344CB8AC3E}">
        <p14:creationId xmlns:p14="http://schemas.microsoft.com/office/powerpoint/2010/main" val="3508297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A91CE-6FDF-4302-B93B-1A526197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ECG working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D28F0-3CA4-4855-B286-BC41F4FAB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864" y="1690688"/>
            <a:ext cx="4265645" cy="4710112"/>
          </a:xfrm>
        </p:spPr>
        <p:txBody>
          <a:bodyPr>
            <a:normAutofit/>
          </a:bodyPr>
          <a:lstStyle/>
          <a:p>
            <a:pPr fontAlgn="ctr"/>
            <a:r>
              <a:rPr lang="en-US" sz="4000" dirty="0"/>
              <a:t>6 precordial electrodes on chest (chest leads) </a:t>
            </a:r>
          </a:p>
          <a:p>
            <a:pPr lvl="1" fontAlgn="ctr"/>
            <a:r>
              <a:rPr lang="en-US" sz="3600" dirty="0"/>
              <a:t>V1 - V6, line the transverse plane of the heart</a:t>
            </a:r>
          </a:p>
          <a:p>
            <a:pPr fontAlgn="ctr"/>
            <a:r>
              <a:rPr lang="en-US" sz="4000" b="1" dirty="0"/>
              <a:t>Total of 6 leads</a:t>
            </a:r>
            <a:endParaRPr lang="en-US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8E2F1-CDED-48E1-832A-6B3D9DFC9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678" y="1853598"/>
            <a:ext cx="7929322" cy="438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15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A91CE-6FDF-4302-B93B-1A526197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ECG working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D28F0-3CA4-4855-B286-BC41F4FAB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153" y="1862643"/>
            <a:ext cx="4060371" cy="4351338"/>
          </a:xfrm>
        </p:spPr>
        <p:txBody>
          <a:bodyPr>
            <a:normAutofit/>
          </a:bodyPr>
          <a:lstStyle/>
          <a:p>
            <a:pPr fontAlgn="ctr"/>
            <a:r>
              <a:rPr lang="en-US" sz="3600" b="1" dirty="0"/>
              <a:t>10 electrodes </a:t>
            </a:r>
            <a:r>
              <a:rPr lang="en-US" sz="3600" dirty="0"/>
              <a:t>in a standard ECG (RA, LA, RL, LL, V1 - V6)</a:t>
            </a:r>
          </a:p>
          <a:p>
            <a:pPr fontAlgn="ctr"/>
            <a:r>
              <a:rPr lang="en-US" sz="3600" b="1" dirty="0"/>
              <a:t>12 leads </a:t>
            </a:r>
            <a:r>
              <a:rPr lang="en-US" sz="3600" dirty="0"/>
              <a:t>make up the standard 12 lead ECG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ABBA9-07DA-496C-85C2-3FC228CAA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88" y="1530149"/>
            <a:ext cx="71825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03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18AA-CE5D-474A-AE0F-11C1C300C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QRS Complex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BA494-17F7-4D31-ACA2-65D5166DC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16557" cy="4351338"/>
          </a:xfrm>
        </p:spPr>
        <p:txBody>
          <a:bodyPr>
            <a:normAutofit lnSpcReduction="10000"/>
          </a:bodyPr>
          <a:lstStyle/>
          <a:p>
            <a:pPr fontAlgn="ctr"/>
            <a:r>
              <a:rPr lang="en-US" sz="3600" dirty="0"/>
              <a:t>The combination of three of the graphical deflections seen on a typical ECG</a:t>
            </a:r>
          </a:p>
          <a:p>
            <a:pPr lvl="1" fontAlgn="ctr"/>
            <a:r>
              <a:rPr lang="en-US" sz="3200" dirty="0"/>
              <a:t>Usually the main spike seen on the ECG line</a:t>
            </a:r>
          </a:p>
          <a:p>
            <a:pPr fontAlgn="ctr"/>
            <a:r>
              <a:rPr lang="en-US" sz="3600" dirty="0"/>
              <a:t>The QRS complex lasts 0.06 - 0.12 seconds in adults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3D04BF-D368-4914-B4CE-B71AC4F86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60427"/>
            <a:ext cx="5703594" cy="56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47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30BB-A590-4831-B4A5-599EDB1F4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 Axis ECG Detection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54C2B-07D8-4D4F-A012-D5B157354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376"/>
            <a:ext cx="449891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fontAlgn="ctr"/>
            <a:r>
              <a:rPr lang="en-US" sz="4000" dirty="0"/>
              <a:t>QRS Complex is clearest when traced using the II axis</a:t>
            </a:r>
          </a:p>
          <a:p>
            <a:pPr fontAlgn="ctr"/>
            <a:r>
              <a:rPr lang="en-US" sz="4000" dirty="0"/>
              <a:t>Clear tracing allows for accurate signal processing</a:t>
            </a:r>
          </a:p>
          <a:p>
            <a:pPr fontAlgn="ctr"/>
            <a:endParaRPr lang="en-US" dirty="0"/>
          </a:p>
          <a:p>
            <a:endParaRPr lang="en-US" dirty="0"/>
          </a:p>
        </p:txBody>
      </p:sp>
      <p:pic>
        <p:nvPicPr>
          <p:cNvPr id="1026" name="Picture 2" descr="Image result for 2 axis ecg tracing">
            <a:extLst>
              <a:ext uri="{FF2B5EF4-FFF2-40B4-BE49-F238E27FC236}">
                <a16:creationId xmlns:a16="http://schemas.microsoft.com/office/drawing/2014/main" id="{381591AD-2DE8-4A42-BD19-C29849191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955" y="1702720"/>
            <a:ext cx="5715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962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30BB-A590-4831-B4A5-599EDB1F4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 Axis ECG Detection </a:t>
            </a:r>
          </a:p>
        </p:txBody>
      </p:sp>
      <p:pic>
        <p:nvPicPr>
          <p:cNvPr id="1026" name="Picture 2" descr="Image result for 2 axis ecg tracing">
            <a:extLst>
              <a:ext uri="{FF2B5EF4-FFF2-40B4-BE49-F238E27FC236}">
                <a16:creationId xmlns:a16="http://schemas.microsoft.com/office/drawing/2014/main" id="{381591AD-2DE8-4A42-BD19-C29849191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955" y="1702720"/>
            <a:ext cx="5715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56F34A-40FB-47DC-830A-2A7D84155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567966"/>
            <a:ext cx="44063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16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18AA-CE5D-474A-AE0F-11C1C300C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QRS Complex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3D04BF-D368-4914-B4CE-B71AC4F86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60427"/>
            <a:ext cx="5703594" cy="56324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DADACF-5898-47A7-A138-0C1E56B46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06" y="1690688"/>
            <a:ext cx="5703594" cy="44406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FEADC8-C747-4894-8C20-EC75FE39C52C}"/>
              </a:ext>
            </a:extLst>
          </p:cNvPr>
          <p:cNvSpPr/>
          <p:nvPr/>
        </p:nvSpPr>
        <p:spPr>
          <a:xfrm>
            <a:off x="163629" y="5467149"/>
            <a:ext cx="2887579" cy="12416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ED4B39-8DD3-400A-BCFE-87CA2739B7E0}"/>
              </a:ext>
            </a:extLst>
          </p:cNvPr>
          <p:cNvSpPr/>
          <p:nvPr/>
        </p:nvSpPr>
        <p:spPr>
          <a:xfrm>
            <a:off x="3530867" y="4600877"/>
            <a:ext cx="2887579" cy="21807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56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yteflies sensor dot">
            <a:extLst>
              <a:ext uri="{FF2B5EF4-FFF2-40B4-BE49-F238E27FC236}">
                <a16:creationId xmlns:a16="http://schemas.microsoft.com/office/drawing/2014/main" id="{C5422159-4A47-4457-9489-0E8EEDE16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8" r="19302" b="5233"/>
          <a:stretch/>
        </p:blipFill>
        <p:spPr bwMode="auto">
          <a:xfrm>
            <a:off x="7277467" y="2004629"/>
            <a:ext cx="4914533" cy="344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2CBF2A-041B-454B-AD4E-6D48C330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Byteflies Sensor Dot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78D32-E7DC-47FC-9A09-2D8862DA9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20095" cy="4351338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Each sensor contains an array of sensors </a:t>
            </a:r>
          </a:p>
          <a:p>
            <a:pPr lvl="1"/>
            <a:r>
              <a:rPr lang="en-US" sz="3200" b="1" dirty="0"/>
              <a:t>II axis ECG</a:t>
            </a:r>
          </a:p>
          <a:p>
            <a:pPr lvl="1"/>
            <a:r>
              <a:rPr lang="en-US" sz="3200" b="1" dirty="0"/>
              <a:t>Triaxial Accelerometer</a:t>
            </a:r>
          </a:p>
          <a:p>
            <a:r>
              <a:rPr lang="en-US" sz="3600" dirty="0"/>
              <a:t>Can be used in tandem to collect multiple types of data at the same time</a:t>
            </a:r>
          </a:p>
          <a:p>
            <a:r>
              <a:rPr lang="en-US" sz="3600" dirty="0"/>
              <a:t>Sensors collect physiological </a:t>
            </a:r>
            <a:r>
              <a:rPr lang="en-US" sz="3600" b="1" dirty="0"/>
              <a:t>waveforms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04843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F9519-D500-4A77-88B5-51B4AF22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Protocol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EF4E7-21F6-464E-B666-97B868480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98547" cy="4720648"/>
          </a:xfrm>
        </p:spPr>
        <p:txBody>
          <a:bodyPr>
            <a:normAutofit fontScale="92500" lnSpcReduction="10000"/>
          </a:bodyPr>
          <a:lstStyle/>
          <a:p>
            <a:r>
              <a:rPr lang="en-US" sz="3900" dirty="0"/>
              <a:t>Adapted from Boyle et al., 2009</a:t>
            </a:r>
          </a:p>
          <a:p>
            <a:r>
              <a:rPr lang="en-US" sz="3900" dirty="0"/>
              <a:t>10 minutes resting on a bed</a:t>
            </a:r>
          </a:p>
          <a:p>
            <a:r>
              <a:rPr lang="en-US" sz="3900" dirty="0"/>
              <a:t>5 minutes sitting in a chair</a:t>
            </a:r>
          </a:p>
          <a:p>
            <a:r>
              <a:rPr lang="en-US" sz="3900" dirty="0"/>
              <a:t>5 minute exercise sessions</a:t>
            </a:r>
          </a:p>
          <a:p>
            <a:pPr lvl="1"/>
            <a:r>
              <a:rPr lang="en-US" sz="3500" dirty="0"/>
              <a:t>70 kg resistance </a:t>
            </a:r>
          </a:p>
          <a:p>
            <a:pPr lvl="1"/>
            <a:r>
              <a:rPr lang="en-US" sz="3500" dirty="0"/>
              <a:t>140 kg of resistance</a:t>
            </a:r>
          </a:p>
          <a:p>
            <a:pPr lvl="1"/>
            <a:r>
              <a:rPr lang="en-US" sz="3500" dirty="0"/>
              <a:t>180 kg resistance</a:t>
            </a:r>
          </a:p>
          <a:p>
            <a:r>
              <a:rPr lang="en-US" sz="3900" dirty="0"/>
              <a:t>Each followed by 5 minutes of rest in a chair</a:t>
            </a:r>
          </a:p>
          <a:p>
            <a:endParaRPr lang="en-US" sz="3200" dirty="0"/>
          </a:p>
        </p:txBody>
      </p:sp>
      <p:pic>
        <p:nvPicPr>
          <p:cNvPr id="1026" name="Picture 2" descr="Image result for exercise bike clip art">
            <a:extLst>
              <a:ext uri="{FF2B5EF4-FFF2-40B4-BE49-F238E27FC236}">
                <a16:creationId xmlns:a16="http://schemas.microsoft.com/office/drawing/2014/main" id="{87205918-C0CC-4C14-9719-ECF118403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6" t="4200" r="31361" b="7347"/>
          <a:stretch/>
        </p:blipFill>
        <p:spPr bwMode="auto">
          <a:xfrm>
            <a:off x="7449954" y="1076398"/>
            <a:ext cx="4098161" cy="53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558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CBF2A-041B-454B-AD4E-6D48C330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ECG Signal Processing in MATLAB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78D32-E7DC-47FC-9A09-2D8862DA9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sz="4000" dirty="0"/>
              <a:t>Filtering data</a:t>
            </a:r>
          </a:p>
          <a:p>
            <a:pPr lvl="1" fontAlgn="ctr"/>
            <a:r>
              <a:rPr lang="en-US" sz="3600" dirty="0"/>
              <a:t>Removal of unwanted segments and frequencies from the signal</a:t>
            </a:r>
          </a:p>
          <a:p>
            <a:pPr fontAlgn="ctr"/>
            <a:r>
              <a:rPr lang="en-US" sz="4000" dirty="0"/>
              <a:t>Feature detection, repeating patterns are selected</a:t>
            </a:r>
          </a:p>
          <a:p>
            <a:pPr lvl="1" fontAlgn="ctr"/>
            <a:r>
              <a:rPr lang="en-US" sz="3600" dirty="0"/>
              <a:t>A feature is a </a:t>
            </a:r>
            <a:r>
              <a:rPr lang="en-US" sz="3600" b="1" dirty="0"/>
              <a:t>recurring</a:t>
            </a:r>
            <a:r>
              <a:rPr lang="en-US" sz="3600" dirty="0"/>
              <a:t> shape that tells us something physiologically interesting</a:t>
            </a:r>
          </a:p>
          <a:p>
            <a:pPr fontAlgn="ctr"/>
            <a:r>
              <a:rPr lang="en-US" sz="4000" dirty="0"/>
              <a:t>Beats Per Minute (BPM) Calculations</a:t>
            </a:r>
          </a:p>
        </p:txBody>
      </p:sp>
    </p:spTree>
    <p:extLst>
      <p:ext uri="{BB962C8B-B14F-4D97-AF65-F5344CB8AC3E}">
        <p14:creationId xmlns:p14="http://schemas.microsoft.com/office/powerpoint/2010/main" val="1837210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57339-831B-40A9-AD11-5119869E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Filtering Data: Import Signal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1E2AE-BF34-4494-8F16-9CEE13833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318" y="1305690"/>
            <a:ext cx="8317364" cy="535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26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3363-7BAA-4F98-AC4F-208826E04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E80F1-DA48-494E-8A0E-A063D4764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Use data collected from a Sensor Dot to visualize a subject’s heart rate and breathing rate over the same period of time</a:t>
            </a:r>
          </a:p>
          <a:p>
            <a:r>
              <a:rPr lang="en-US" sz="3200" dirty="0"/>
              <a:t>Understand the working principles behind ECGs and accelerometers</a:t>
            </a:r>
          </a:p>
          <a:p>
            <a:r>
              <a:rPr lang="en-US" sz="3200" dirty="0"/>
              <a:t>Learn how to process collected data from both ECGs and accelerometers using MATLAB</a:t>
            </a:r>
          </a:p>
          <a:p>
            <a:pPr lvl="1"/>
            <a:r>
              <a:rPr lang="en-US" sz="2800" dirty="0"/>
              <a:t>Learn how to program in MATLAB</a:t>
            </a:r>
          </a:p>
        </p:txBody>
      </p:sp>
    </p:spTree>
    <p:extLst>
      <p:ext uri="{BB962C8B-B14F-4D97-AF65-F5344CB8AC3E}">
        <p14:creationId xmlns:p14="http://schemas.microsoft.com/office/powerpoint/2010/main" val="3860745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57339-831B-40A9-AD11-5119869E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Filtering Data: Import Signal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CE4E85-782A-4628-A3F4-DA932D516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080" y="1395767"/>
            <a:ext cx="8049840" cy="51848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5BC03E-F925-4C6E-95CD-45D8BA441090}"/>
              </a:ext>
            </a:extLst>
          </p:cNvPr>
          <p:cNvSpPr/>
          <p:nvPr/>
        </p:nvSpPr>
        <p:spPr>
          <a:xfrm>
            <a:off x="9333998" y="2046905"/>
            <a:ext cx="685319" cy="33248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16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57339-831B-40A9-AD11-5119869E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Filtering Data: Import Signal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33A8E-CDC0-40CA-8977-ED16F4D75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86" y="1445896"/>
            <a:ext cx="8178628" cy="541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24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2B9AE-BF55-43B6-A67F-A9E636B30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Filtering Data: Fourier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B5C93-5ACA-4A08-921B-342EC7AA5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4968"/>
          </a:xfrm>
        </p:spPr>
        <p:txBody>
          <a:bodyPr>
            <a:normAutofit lnSpcReduction="10000"/>
          </a:bodyPr>
          <a:lstStyle/>
          <a:p>
            <a:pPr fontAlgn="ctr"/>
            <a:r>
              <a:rPr lang="en-US" sz="3200" dirty="0"/>
              <a:t>Transforming a signal in the time domain into the frequency domain</a:t>
            </a:r>
          </a:p>
          <a:p>
            <a:pPr fontAlgn="ctr"/>
            <a:r>
              <a:rPr lang="en-US" sz="3200" dirty="0"/>
              <a:t>Identifies the frequency where signal drift lies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513CC7-AB21-4D24-A982-A38817917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40593"/>
            <a:ext cx="6096000" cy="3617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659C09-E70F-4652-A806-6D1AC5702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40593"/>
            <a:ext cx="6096000" cy="361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08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4DA71-02EC-49B9-817E-58BDD0B9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Filtering Data: Butterworth Filter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FFD85-7142-4F6D-82B2-71428759A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67007"/>
          </a:xfrm>
        </p:spPr>
        <p:txBody>
          <a:bodyPr>
            <a:normAutofit/>
          </a:bodyPr>
          <a:lstStyle/>
          <a:p>
            <a:pPr fontAlgn="ctr"/>
            <a:r>
              <a:rPr lang="en-US" sz="3200" dirty="0"/>
              <a:t>Signal processing filter with a frequency response that is flat as possible</a:t>
            </a:r>
          </a:p>
          <a:p>
            <a:pPr fontAlgn="ctr"/>
            <a:r>
              <a:rPr lang="en-US" sz="3200" dirty="0"/>
              <a:t>Frequency response is used for peak detection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E7D1EB-A0EB-4EA1-B97F-800A7B0F4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86" y="3429000"/>
            <a:ext cx="5181814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9F8196-C7CF-4DBF-8C34-03BDED419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517851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36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A6676-E271-41CA-A329-DCE3F4E68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7C83A-FF8F-49CF-A355-2F641C36A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6895" cy="4012467"/>
          </a:xfrm>
        </p:spPr>
        <p:txBody>
          <a:bodyPr>
            <a:normAutofit/>
          </a:bodyPr>
          <a:lstStyle/>
          <a:p>
            <a:r>
              <a:rPr lang="en-US" sz="3800" dirty="0"/>
              <a:t>findpeaks function in MATLAB</a:t>
            </a:r>
          </a:p>
          <a:p>
            <a:r>
              <a:rPr lang="en-US" sz="3800" dirty="0"/>
              <a:t>Peak height and distance parameters are set by hand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19E68-CBFD-4EAD-885C-75E99DAB7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511" y="1366405"/>
            <a:ext cx="6560836" cy="421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10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0B0F6-E0CB-4974-A8BC-4452F9AD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BPM Calculations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9CB74-A206-40D1-8D1A-D113DA81C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Overall BPM for entire signal</a:t>
            </a:r>
          </a:p>
          <a:p>
            <a:r>
              <a:rPr lang="en-US" sz="4400" dirty="0"/>
              <a:t>Sliding window method </a:t>
            </a:r>
          </a:p>
          <a:p>
            <a:pPr lvl="1"/>
            <a:r>
              <a:rPr lang="en-US" sz="4000" dirty="0"/>
              <a:t>Overlapping</a:t>
            </a:r>
          </a:p>
          <a:p>
            <a:pPr lvl="1"/>
            <a:r>
              <a:rPr lang="en-US" sz="4000" dirty="0"/>
              <a:t>Non-overlapping</a:t>
            </a:r>
          </a:p>
          <a:p>
            <a:r>
              <a:rPr lang="en-US" sz="4400" dirty="0"/>
              <a:t>Peak frequency based method</a:t>
            </a:r>
          </a:p>
        </p:txBody>
      </p:sp>
    </p:spTree>
    <p:extLst>
      <p:ext uri="{BB962C8B-B14F-4D97-AF65-F5344CB8AC3E}">
        <p14:creationId xmlns:p14="http://schemas.microsoft.com/office/powerpoint/2010/main" val="2977083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0B0F6-E0CB-4974-A8BC-4452F9AD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BPM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9CB74-A206-40D1-8D1A-D113DA81C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Count total number of R peaks (beats)for entire signal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Divide signal length by the frequency it was captured at to get seconds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Convert seconds to minutes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Divide number of beats by minutes</a:t>
            </a:r>
          </a:p>
        </p:txBody>
      </p:sp>
    </p:spTree>
    <p:extLst>
      <p:ext uri="{BB962C8B-B14F-4D97-AF65-F5344CB8AC3E}">
        <p14:creationId xmlns:p14="http://schemas.microsoft.com/office/powerpoint/2010/main" val="4001338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0B0F6-E0CB-4974-A8BC-4452F9AD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BPM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9CB74-A206-40D1-8D1A-D113DA81C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MATLAB's buffer function broke up signal into windows of X length</a:t>
            </a:r>
          </a:p>
          <a:p>
            <a:pPr lvl="1"/>
            <a:r>
              <a:rPr lang="en-US" sz="3200" dirty="0"/>
              <a:t>Parameter for overlap length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Count number of R peaks (beats) in each window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Call overall BMP calculation function (from previous slide)</a:t>
            </a:r>
          </a:p>
          <a:p>
            <a:pPr lvl="1"/>
            <a:r>
              <a:rPr lang="en-US" sz="3200" dirty="0"/>
              <a:t>Use window length instead of signal length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Store the BPM of each window and calculate the average BPM</a:t>
            </a:r>
          </a:p>
        </p:txBody>
      </p:sp>
    </p:spTree>
    <p:extLst>
      <p:ext uri="{BB962C8B-B14F-4D97-AF65-F5344CB8AC3E}">
        <p14:creationId xmlns:p14="http://schemas.microsoft.com/office/powerpoint/2010/main" val="3325870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0B0F6-E0CB-4974-A8BC-4452F9AD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Frequency BPM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9CB74-A206-40D1-8D1A-D113DA81C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1971" cy="4826384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Calculate the distance between peaks</a:t>
            </a:r>
          </a:p>
          <a:p>
            <a:r>
              <a:rPr lang="en-US" sz="3600" dirty="0"/>
              <a:t>Divide distances by the sampling frequency to convert to seconds</a:t>
            </a:r>
          </a:p>
          <a:p>
            <a:r>
              <a:rPr lang="en-US" sz="3600" dirty="0"/>
              <a:t>Calculate the frequency of that window between peaks</a:t>
            </a:r>
          </a:p>
          <a:p>
            <a:pPr lvl="1"/>
            <a:r>
              <a:rPr lang="en-US" sz="3200" dirty="0"/>
              <a:t>Frequency = 60 (seconds/minutes) / distance (seconds)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427B9-26AB-483E-9F7E-E88D4C7D7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6021145" cy="334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77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9A7763-B770-4E8E-906C-7E9AB0CAD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17" y="0"/>
            <a:ext cx="11332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20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A91CE-6FDF-4302-B93B-1A526197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 - cardio – gram (ECG)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D28F0-3CA4-4855-B286-BC41F4FAB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9723"/>
            <a:ext cx="5379720" cy="5003152"/>
          </a:xfrm>
        </p:spPr>
        <p:txBody>
          <a:bodyPr>
            <a:normAutofit lnSpcReduction="10000"/>
          </a:bodyPr>
          <a:lstStyle/>
          <a:p>
            <a:pPr fontAlgn="ctr"/>
            <a:r>
              <a:rPr lang="en-US" sz="3200" dirty="0"/>
              <a:t>Visualizes the movement of a wave of depolarization through the heart </a:t>
            </a:r>
          </a:p>
          <a:p>
            <a:pPr lvl="1" fontAlgn="ctr"/>
            <a:r>
              <a:rPr lang="en-US" sz="2800" dirty="0"/>
              <a:t>Depolarization = </a:t>
            </a:r>
            <a:r>
              <a:rPr lang="en-US" sz="2800" b="1" dirty="0"/>
              <a:t>positive charge</a:t>
            </a:r>
          </a:p>
          <a:p>
            <a:pPr fontAlgn="ctr"/>
            <a:r>
              <a:rPr lang="en-US" sz="3200" dirty="0"/>
              <a:t>Wave appearance depends on the set of electrodes being used</a:t>
            </a:r>
          </a:p>
          <a:p>
            <a:pPr lvl="1" fontAlgn="ctr"/>
            <a:r>
              <a:rPr lang="en-US" sz="2800" dirty="0"/>
              <a:t>Movement of wave from right arm </a:t>
            </a:r>
            <a:r>
              <a:rPr lang="en-US" sz="2800" b="1" dirty="0"/>
              <a:t>(ra) </a:t>
            </a:r>
            <a:r>
              <a:rPr lang="en-US" sz="2800" dirty="0"/>
              <a:t>electrode to left leg </a:t>
            </a:r>
            <a:r>
              <a:rPr lang="en-US" sz="2800" b="1" dirty="0"/>
              <a:t>(ll)</a:t>
            </a:r>
            <a:r>
              <a:rPr lang="en-US" sz="2800" dirty="0"/>
              <a:t> electrode you get a </a:t>
            </a:r>
            <a:r>
              <a:rPr lang="en-US" sz="2800" b="1" dirty="0"/>
              <a:t>positive (upward) </a:t>
            </a:r>
            <a:r>
              <a:rPr lang="en-US" sz="2800" dirty="0"/>
              <a:t>deflection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11B63-C8F1-43F5-9446-DAD0EC00E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34" y="1690688"/>
            <a:ext cx="5400542" cy="43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98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6CF271-002E-4CF2-8463-3A2BC7DDD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17" y="0"/>
            <a:ext cx="1133216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1CE107-95E3-4BD3-9FC7-04ED8D959550}"/>
              </a:ext>
            </a:extLst>
          </p:cNvPr>
          <p:cNvSpPr/>
          <p:nvPr/>
        </p:nvSpPr>
        <p:spPr>
          <a:xfrm>
            <a:off x="8154099" y="134224"/>
            <a:ext cx="1375795" cy="41861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70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229C3-2F73-4071-92EA-32D0B83B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Accelerometer Data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51C5A-E08E-4CFC-A730-D73B6A66F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653" y="1279568"/>
            <a:ext cx="8926693" cy="557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51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229C3-2F73-4071-92EA-32D0B83B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Accelerometer Data	</a:t>
            </a:r>
          </a:p>
        </p:txBody>
      </p:sp>
      <p:pic>
        <p:nvPicPr>
          <p:cNvPr id="1026" name="Picture 2" descr="Image result for human torso x y and z axis">
            <a:extLst>
              <a:ext uri="{FF2B5EF4-FFF2-40B4-BE49-F238E27FC236}">
                <a16:creationId xmlns:a16="http://schemas.microsoft.com/office/drawing/2014/main" id="{5B9DCF62-5AC6-4020-8FC3-F1AFCD035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031" y="1574934"/>
            <a:ext cx="433387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F808EC-4730-4795-A2FC-9B0F264B3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17" y="1793426"/>
            <a:ext cx="6856206" cy="42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79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229C3-2F73-4071-92EA-32D0B83B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Accelerometer Data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808EC-4730-4795-A2FC-9B0F264B3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17" y="1793426"/>
            <a:ext cx="6856206" cy="42403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89332B-702D-4B31-AF68-9AC64D21BAD5}"/>
              </a:ext>
            </a:extLst>
          </p:cNvPr>
          <p:cNvSpPr/>
          <p:nvPr/>
        </p:nvSpPr>
        <p:spPr>
          <a:xfrm>
            <a:off x="838200" y="3429000"/>
            <a:ext cx="1260107" cy="690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2B4EE-D6CF-47FE-8BDA-B116ACDCB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406" y="2539866"/>
            <a:ext cx="3925548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36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229C3-2F73-4071-92EA-32D0B83B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Accelerometer Data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808EC-4730-4795-A2FC-9B0F264B3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17" y="1793426"/>
            <a:ext cx="6856206" cy="42403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89332B-702D-4B31-AF68-9AC64D21BAD5}"/>
              </a:ext>
            </a:extLst>
          </p:cNvPr>
          <p:cNvSpPr/>
          <p:nvPr/>
        </p:nvSpPr>
        <p:spPr>
          <a:xfrm>
            <a:off x="3042385" y="2360595"/>
            <a:ext cx="1038727" cy="28851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4AFBDC-B11A-4B59-A692-710A056A3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737" y="2610533"/>
            <a:ext cx="4309707" cy="263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8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D5506-19B3-4BB7-90CA-27255F71E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Respiration Signal Derivation (</a:t>
            </a:r>
            <a:r>
              <a:rPr lang="en-US" dirty="0" err="1"/>
              <a:t>Cysarz</a:t>
            </a:r>
            <a:r>
              <a:rPr lang="en-US" dirty="0"/>
              <a:t> et al., 2008 )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26431-D291-4ADA-8A8B-DBA5FA2A0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9786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 Segmented process</a:t>
            </a:r>
          </a:p>
          <a:p>
            <a:r>
              <a:rPr lang="en-US" sz="3600" dirty="0"/>
              <a:t>Interpolate distances between R peaks</a:t>
            </a:r>
          </a:p>
          <a:p>
            <a:pPr lvl="1"/>
            <a:r>
              <a:rPr lang="en-US" sz="3200" dirty="0"/>
              <a:t>Maintain original signal as best as possible (intrep1) </a:t>
            </a:r>
          </a:p>
          <a:p>
            <a:r>
              <a:rPr lang="en-US" sz="3600" dirty="0"/>
              <a:t>Standardize signal</a:t>
            </a:r>
          </a:p>
          <a:p>
            <a:pPr lvl="1"/>
            <a:r>
              <a:rPr lang="en-US" sz="3200" dirty="0"/>
              <a:t>75</a:t>
            </a:r>
            <a:r>
              <a:rPr lang="en-US" sz="3200" baseline="30000" dirty="0"/>
              <a:t>th</a:t>
            </a:r>
            <a:r>
              <a:rPr lang="en-US" sz="3200" dirty="0"/>
              <a:t> percentile of local maxima</a:t>
            </a:r>
          </a:p>
          <a:p>
            <a:r>
              <a:rPr lang="en-US" sz="3600" dirty="0"/>
              <a:t>Check for valid cycles</a:t>
            </a:r>
          </a:p>
          <a:p>
            <a:pPr lvl="1"/>
            <a:r>
              <a:rPr lang="en-US" sz="3200" dirty="0"/>
              <a:t>30</a:t>
            </a:r>
            <a:r>
              <a:rPr lang="en-US" sz="3200" baseline="30000" dirty="0"/>
              <a:t>th</a:t>
            </a:r>
            <a:r>
              <a:rPr lang="en-US" sz="3200" dirty="0"/>
              <a:t> percentile of local maxima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ACD77-34DF-41BE-86C3-ECA1A8605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064" y="1973835"/>
            <a:ext cx="5160305" cy="373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24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47E8CD-7FB8-42E3-B83A-64F63C18F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89" y="0"/>
            <a:ext cx="1134862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15B66D-D6D0-4F71-9B32-DDFAC6271524}"/>
              </a:ext>
            </a:extLst>
          </p:cNvPr>
          <p:cNvSpPr/>
          <p:nvPr/>
        </p:nvSpPr>
        <p:spPr>
          <a:xfrm>
            <a:off x="5453675" y="2967335"/>
            <a:ext cx="57419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95BD6-DDE1-40A1-80AE-9A423EFA9666}"/>
              </a:ext>
            </a:extLst>
          </p:cNvPr>
          <p:cNvSpPr/>
          <p:nvPr/>
        </p:nvSpPr>
        <p:spPr>
          <a:xfrm>
            <a:off x="7851912" y="2967335"/>
            <a:ext cx="57419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DA8DF4-B6FB-4243-9FAC-1C01A5D61E35}"/>
              </a:ext>
            </a:extLst>
          </p:cNvPr>
          <p:cNvSpPr/>
          <p:nvPr/>
        </p:nvSpPr>
        <p:spPr>
          <a:xfrm flipH="1">
            <a:off x="9806729" y="2967335"/>
            <a:ext cx="182041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4156731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54AA62-6732-4B7E-B417-35A13036E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85" y="0"/>
            <a:ext cx="11012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53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3781E0-BF84-475C-88B5-D6091DACF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85" y="1"/>
            <a:ext cx="5509829" cy="35149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86D6DC-62FC-413F-960C-6FC19230E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85" y="3429000"/>
            <a:ext cx="5509828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13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451B2-8F71-4AEB-A879-A036DB4DD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447F3-0D9C-41BB-84C1-A55C22087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Attempting to automate this entire process</a:t>
            </a:r>
          </a:p>
          <a:p>
            <a:pPr lvl="1"/>
            <a:r>
              <a:rPr lang="en-US" sz="3600" dirty="0"/>
              <a:t>This will be very difficult since every person’s heart is different</a:t>
            </a:r>
          </a:p>
          <a:p>
            <a:pPr lvl="1"/>
            <a:r>
              <a:rPr lang="en-US" sz="3600" dirty="0"/>
              <a:t>Weight, age, and fitness will affect their ECG tracing meaning different filters and peak parameters will have to be tested by hand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021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6C3CBA-A6E3-4F47-98C3-14873B4F0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524" y="1851001"/>
            <a:ext cx="6398934" cy="3497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4A91CE-6FDF-4302-B93B-1A526197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ECG working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D28F0-3CA4-4855-B286-BC41F4FAB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265"/>
            <a:ext cx="5076308" cy="4965609"/>
          </a:xfrm>
        </p:spPr>
        <p:txBody>
          <a:bodyPr>
            <a:normAutofit fontScale="92500" lnSpcReduction="20000"/>
          </a:bodyPr>
          <a:lstStyle/>
          <a:p>
            <a:pPr fontAlgn="ctr"/>
            <a:r>
              <a:rPr lang="en-US" sz="3200" dirty="0"/>
              <a:t>Electrodes measure the charge on the </a:t>
            </a:r>
            <a:r>
              <a:rPr lang="en-US" sz="3200" b="1" dirty="0"/>
              <a:t>outside</a:t>
            </a:r>
            <a:r>
              <a:rPr lang="en-US" sz="3200" dirty="0"/>
              <a:t> of heart cells</a:t>
            </a:r>
          </a:p>
          <a:p>
            <a:pPr lvl="1" fontAlgn="ctr"/>
            <a:r>
              <a:rPr lang="en-US" sz="2800" dirty="0"/>
              <a:t>Resting cells are polarized </a:t>
            </a:r>
            <a:r>
              <a:rPr lang="en-US" sz="2800" b="1" dirty="0">
                <a:solidFill>
                  <a:srgbClr val="FF0000"/>
                </a:solidFill>
              </a:rPr>
              <a:t>(negative)</a:t>
            </a:r>
          </a:p>
          <a:p>
            <a:pPr lvl="1" fontAlgn="ctr"/>
            <a:r>
              <a:rPr lang="en-US" sz="2800" dirty="0"/>
              <a:t>Wave of depolarization passes through cells, they are then depolarized </a:t>
            </a:r>
            <a:r>
              <a:rPr lang="en-US" sz="2800" b="1" dirty="0">
                <a:solidFill>
                  <a:schemeClr val="accent6"/>
                </a:solidFill>
              </a:rPr>
              <a:t>(positive)</a:t>
            </a:r>
          </a:p>
          <a:p>
            <a:pPr fontAlgn="ctr"/>
            <a:r>
              <a:rPr lang="en-US" sz="3200" dirty="0"/>
              <a:t>Dipole is when a wave is in the middle of passing through cells</a:t>
            </a:r>
          </a:p>
          <a:p>
            <a:pPr lvl="1" fontAlgn="ctr"/>
            <a:r>
              <a:rPr lang="en-US" sz="2800" dirty="0"/>
              <a:t>Dipole vector </a:t>
            </a:r>
            <a:r>
              <a:rPr lang="en-US" sz="2800" b="1" dirty="0">
                <a:solidFill>
                  <a:srgbClr val="7030A0"/>
                </a:solidFill>
              </a:rPr>
              <a:t>(arrow) </a:t>
            </a:r>
            <a:r>
              <a:rPr lang="en-US" sz="2800" dirty="0"/>
              <a:t>points towards the positive charge</a:t>
            </a:r>
          </a:p>
          <a:p>
            <a:pPr lvl="1" fontAlgn="ctr"/>
            <a:r>
              <a:rPr lang="en-US" sz="2800" dirty="0"/>
              <a:t>ECG tracing shows this as a positive </a:t>
            </a:r>
            <a:r>
              <a:rPr lang="en-US" sz="2800" b="1" dirty="0">
                <a:solidFill>
                  <a:srgbClr val="7030A0"/>
                </a:solidFill>
              </a:rPr>
              <a:t>(upward) </a:t>
            </a:r>
            <a:r>
              <a:rPr lang="en-US" sz="2800" dirty="0"/>
              <a:t>deflection </a:t>
            </a:r>
          </a:p>
        </p:txBody>
      </p:sp>
    </p:spTree>
    <p:extLst>
      <p:ext uri="{BB962C8B-B14F-4D97-AF65-F5344CB8AC3E}">
        <p14:creationId xmlns:p14="http://schemas.microsoft.com/office/powerpoint/2010/main" val="1929963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1A8C-B0CA-43F5-AEA1-4729229F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329C0-0667-44C7-9EA9-E85A0E652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• Boyle, J., </a:t>
            </a:r>
            <a:r>
              <a:rPr lang="en-US" dirty="0" err="1"/>
              <a:t>Bidargaddi</a:t>
            </a:r>
            <a:r>
              <a:rPr lang="en-US" dirty="0"/>
              <a:t>, N., </a:t>
            </a:r>
            <a:r>
              <a:rPr lang="en-US" dirty="0" err="1"/>
              <a:t>Sarela</a:t>
            </a:r>
            <a:r>
              <a:rPr lang="en-US" dirty="0"/>
              <a:t>, A., &amp; </a:t>
            </a:r>
            <a:r>
              <a:rPr lang="en-US" dirty="0" err="1"/>
              <a:t>Karunanithi</a:t>
            </a:r>
            <a:r>
              <a:rPr lang="en-US" dirty="0"/>
              <a:t>, M. (2009). Automatic Detection of Respiration Rate From Ambulatory Single-Lead ECG. IEEE Transactions on Information Technology in Biomedicine,13(6), 890-896. doi:10.1109/titb.2009.2031239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err="1"/>
              <a:t>Cysarz</a:t>
            </a:r>
            <a:r>
              <a:rPr lang="en-US" dirty="0"/>
              <a:t>, D., </a:t>
            </a:r>
            <a:r>
              <a:rPr lang="en-US" dirty="0" err="1"/>
              <a:t>Zerm</a:t>
            </a:r>
            <a:r>
              <a:rPr lang="en-US" dirty="0"/>
              <a:t>, R., </a:t>
            </a:r>
            <a:r>
              <a:rPr lang="en-US" dirty="0" err="1"/>
              <a:t>Bettermann</a:t>
            </a:r>
            <a:r>
              <a:rPr lang="en-US" dirty="0"/>
              <a:t>, H., </a:t>
            </a:r>
            <a:r>
              <a:rPr lang="en-US" dirty="0" err="1"/>
              <a:t>Frühwirth</a:t>
            </a:r>
            <a:r>
              <a:rPr lang="en-US" dirty="0"/>
              <a:t>, M., Moser, M., &amp; </a:t>
            </a:r>
            <a:r>
              <a:rPr lang="en-US" dirty="0" err="1"/>
              <a:t>Kröz</a:t>
            </a:r>
            <a:r>
              <a:rPr lang="en-US" dirty="0"/>
              <a:t>, M. (2008). Comparison of Respiratory Rates Derived from Heart Rate Variability, ECG Amplitude, and Nasal/Oral Airflow. Annals of Biomedical Engineering, 36(12), 2085–2094. </a:t>
            </a:r>
            <a:r>
              <a:rPr lang="en-US" dirty="0" err="1"/>
              <a:t>doi</a:t>
            </a:r>
            <a:r>
              <a:rPr lang="en-US" dirty="0"/>
              <a:t>: 10.1007</a:t>
            </a:r>
            <a:r>
              <a:rPr lang="en-US"/>
              <a:t>/s10439-008-9580-2</a:t>
            </a:r>
            <a:endParaRPr lang="en-US" dirty="0"/>
          </a:p>
          <a:p>
            <a:pPr marL="0" lvl="0" indent="0">
              <a:buNone/>
            </a:pPr>
            <a:r>
              <a:rPr lang="en-US" dirty="0"/>
              <a:t>• Documentation. (n.d.). Retrieved from https://www.mathworks.com/help/</a:t>
            </a:r>
          </a:p>
          <a:p>
            <a:pPr marL="0" lvl="0" indent="0">
              <a:buNone/>
            </a:pPr>
            <a:r>
              <a:rPr lang="en-US" dirty="0"/>
              <a:t>• A Better Way To Learn. (n.d.). Retrieved from https://www.osmosis.org/prime-ecg-series?utm_source=youtube&amp;utm_medium=video_description&amp;utm_campaign=ecg_basics&amp;utm_content=ecg_basics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474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13DFBF-4AA5-4934-9B16-4B7E673F4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30"/>
          <a:stretch/>
        </p:blipFill>
        <p:spPr>
          <a:xfrm>
            <a:off x="5062667" y="2459420"/>
            <a:ext cx="7018778" cy="3142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4A91CE-6FDF-4302-B93B-1A526197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ECG working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D28F0-3CA4-4855-B286-BC41F4FAB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265"/>
            <a:ext cx="4511566" cy="4965609"/>
          </a:xfrm>
        </p:spPr>
        <p:txBody>
          <a:bodyPr>
            <a:normAutofit/>
          </a:bodyPr>
          <a:lstStyle/>
          <a:p>
            <a:pPr fontAlgn="ctr"/>
            <a:r>
              <a:rPr lang="en-US" sz="3600" dirty="0"/>
              <a:t>There is no dipole when wave of depolarization moves completely through the cells</a:t>
            </a:r>
          </a:p>
          <a:p>
            <a:pPr fontAlgn="ctr"/>
            <a:r>
              <a:rPr lang="en-US" sz="3600" dirty="0"/>
              <a:t>Results in a </a:t>
            </a:r>
            <a:r>
              <a:rPr lang="en-US" sz="3600" dirty="0">
                <a:solidFill>
                  <a:srgbClr val="7030A0"/>
                </a:solidFill>
              </a:rPr>
              <a:t>flat line, no deflection</a:t>
            </a:r>
          </a:p>
        </p:txBody>
      </p:sp>
    </p:spTree>
    <p:extLst>
      <p:ext uri="{BB962C8B-B14F-4D97-AF65-F5344CB8AC3E}">
        <p14:creationId xmlns:p14="http://schemas.microsoft.com/office/powerpoint/2010/main" val="760841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A91CE-6FDF-4302-B93B-1A526197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ECG working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D28F0-3CA4-4855-B286-BC41F4FAB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36701" cy="4667250"/>
          </a:xfrm>
        </p:spPr>
        <p:txBody>
          <a:bodyPr>
            <a:normAutofit/>
          </a:bodyPr>
          <a:lstStyle/>
          <a:p>
            <a:pPr fontAlgn="ctr"/>
            <a:r>
              <a:rPr lang="en-US" sz="3200" dirty="0"/>
              <a:t>Wave of repolarization </a:t>
            </a:r>
            <a:r>
              <a:rPr lang="en-US" sz="3200" b="1" dirty="0">
                <a:solidFill>
                  <a:srgbClr val="FF0000"/>
                </a:solidFill>
              </a:rPr>
              <a:t>(negative) </a:t>
            </a:r>
          </a:p>
          <a:p>
            <a:pPr fontAlgn="ctr"/>
            <a:r>
              <a:rPr lang="en-US" sz="3200" dirty="0"/>
              <a:t>Dipole vector </a:t>
            </a:r>
            <a:r>
              <a:rPr lang="en-US" sz="3200" b="1" dirty="0">
                <a:solidFill>
                  <a:srgbClr val="7030A0"/>
                </a:solidFill>
              </a:rPr>
              <a:t>(arrow) </a:t>
            </a:r>
            <a:r>
              <a:rPr lang="en-US" sz="3200" dirty="0"/>
              <a:t>points towards the negative charge</a:t>
            </a:r>
          </a:p>
          <a:p>
            <a:pPr fontAlgn="ctr"/>
            <a:r>
              <a:rPr lang="en-US" sz="3200" dirty="0"/>
              <a:t>ECG tracing shows this as a negative </a:t>
            </a:r>
            <a:r>
              <a:rPr lang="en-US" sz="3200" b="1" dirty="0">
                <a:solidFill>
                  <a:srgbClr val="7030A0"/>
                </a:solidFill>
              </a:rPr>
              <a:t>(downward) </a:t>
            </a:r>
            <a:r>
              <a:rPr lang="en-US" sz="3200" dirty="0"/>
              <a:t>deflection </a:t>
            </a:r>
          </a:p>
          <a:p>
            <a:pPr fontAlgn="ctr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86EDE-2495-40D6-A4BF-B584AA5CE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545" y="1610678"/>
            <a:ext cx="7001827" cy="398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19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A91CE-6FDF-4302-B93B-1A526197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ECG working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D28F0-3CA4-4855-B286-BC41F4FAB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754" y="6117911"/>
            <a:ext cx="11184485" cy="4595272"/>
          </a:xfrm>
        </p:spPr>
        <p:txBody>
          <a:bodyPr>
            <a:normAutofit/>
          </a:bodyPr>
          <a:lstStyle/>
          <a:p>
            <a:pPr marL="0" indent="0" algn="ctr" fontAlgn="ctr">
              <a:buNone/>
            </a:pPr>
            <a:r>
              <a:rPr lang="en-US" sz="3600" dirty="0"/>
              <a:t>There are a total of 10 electrodes in a standard ECG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CAC0850-E91B-4C96-99C3-395F42DDF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299693"/>
              </p:ext>
            </p:extLst>
          </p:nvPr>
        </p:nvGraphicFramePr>
        <p:xfrm>
          <a:off x="6434456" y="2483394"/>
          <a:ext cx="6151270" cy="3830930"/>
        </p:xfrm>
        <a:graphic>
          <a:graphicData uri="http://schemas.openxmlformats.org/drawingml/2006/table">
            <a:tbl>
              <a:tblPr/>
              <a:tblGrid>
                <a:gridCol w="25400">
                  <a:extLst>
                    <a:ext uri="{9D8B030D-6E8A-4147-A177-3AD203B41FA5}">
                      <a16:colId xmlns:a16="http://schemas.microsoft.com/office/drawing/2014/main" val="97300671"/>
                    </a:ext>
                  </a:extLst>
                </a:gridCol>
                <a:gridCol w="2914479">
                  <a:extLst>
                    <a:ext uri="{9D8B030D-6E8A-4147-A177-3AD203B41FA5}">
                      <a16:colId xmlns:a16="http://schemas.microsoft.com/office/drawing/2014/main" val="1151707881"/>
                    </a:ext>
                  </a:extLst>
                </a:gridCol>
                <a:gridCol w="44628">
                  <a:extLst>
                    <a:ext uri="{9D8B030D-6E8A-4147-A177-3AD203B41FA5}">
                      <a16:colId xmlns:a16="http://schemas.microsoft.com/office/drawing/2014/main" val="990248809"/>
                    </a:ext>
                  </a:extLst>
                </a:gridCol>
                <a:gridCol w="3166763">
                  <a:extLst>
                    <a:ext uri="{9D8B030D-6E8A-4147-A177-3AD203B41FA5}">
                      <a16:colId xmlns:a16="http://schemas.microsoft.com/office/drawing/2014/main" val="1445277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">
                          <a:effectLst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965875"/>
                  </a:ext>
                </a:extLst>
              </a:tr>
              <a:tr h="378013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">
                          <a:effectLst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867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">
                          <a:effectLst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 dirty="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00249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36E217D-0448-4CDD-AB54-4427EC228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272" y="1340163"/>
            <a:ext cx="8373447" cy="477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60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A91CE-6FDF-4302-B93B-1A526197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ECG working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D28F0-3CA4-4855-B286-BC41F4FAB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8711" cy="4595272"/>
          </a:xfrm>
        </p:spPr>
        <p:txBody>
          <a:bodyPr>
            <a:normAutofit/>
          </a:bodyPr>
          <a:lstStyle/>
          <a:p>
            <a:pPr fontAlgn="ctr"/>
            <a:r>
              <a:rPr lang="en-US" sz="4000" dirty="0"/>
              <a:t>4 limb electrodes: RA, LA, LL, RL (right leg neutral)</a:t>
            </a:r>
          </a:p>
          <a:p>
            <a:pPr fontAlgn="ctr"/>
            <a:r>
              <a:rPr lang="en-US" sz="4000" b="1" dirty="0"/>
              <a:t>Limb leads </a:t>
            </a:r>
            <a:r>
              <a:rPr lang="en-US" sz="4000" dirty="0"/>
              <a:t>that detect positive waves </a:t>
            </a:r>
            <a:r>
              <a:rPr lang="en-US" sz="4000" b="1" dirty="0">
                <a:solidFill>
                  <a:srgbClr val="7030A0"/>
                </a:solidFill>
              </a:rPr>
              <a:t>(denoted in purple)</a:t>
            </a:r>
          </a:p>
          <a:p>
            <a:pPr lvl="1" fontAlgn="ctr"/>
            <a:r>
              <a:rPr lang="en-US" sz="3600" dirty="0"/>
              <a:t>Use one electrode </a:t>
            </a:r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CAC0850-E91B-4C96-99C3-395F42DDF78B}"/>
              </a:ext>
            </a:extLst>
          </p:cNvPr>
          <p:cNvGraphicFramePr>
            <a:graphicFrameLocks noGrp="1"/>
          </p:cNvGraphicFramePr>
          <p:nvPr/>
        </p:nvGraphicFramePr>
        <p:xfrm>
          <a:off x="6434456" y="2483394"/>
          <a:ext cx="6151270" cy="3830930"/>
        </p:xfrm>
        <a:graphic>
          <a:graphicData uri="http://schemas.openxmlformats.org/drawingml/2006/table">
            <a:tbl>
              <a:tblPr/>
              <a:tblGrid>
                <a:gridCol w="25400">
                  <a:extLst>
                    <a:ext uri="{9D8B030D-6E8A-4147-A177-3AD203B41FA5}">
                      <a16:colId xmlns:a16="http://schemas.microsoft.com/office/drawing/2014/main" val="97300671"/>
                    </a:ext>
                  </a:extLst>
                </a:gridCol>
                <a:gridCol w="2914479">
                  <a:extLst>
                    <a:ext uri="{9D8B030D-6E8A-4147-A177-3AD203B41FA5}">
                      <a16:colId xmlns:a16="http://schemas.microsoft.com/office/drawing/2014/main" val="1151707881"/>
                    </a:ext>
                  </a:extLst>
                </a:gridCol>
                <a:gridCol w="44628">
                  <a:extLst>
                    <a:ext uri="{9D8B030D-6E8A-4147-A177-3AD203B41FA5}">
                      <a16:colId xmlns:a16="http://schemas.microsoft.com/office/drawing/2014/main" val="990248809"/>
                    </a:ext>
                  </a:extLst>
                </a:gridCol>
                <a:gridCol w="3166763">
                  <a:extLst>
                    <a:ext uri="{9D8B030D-6E8A-4147-A177-3AD203B41FA5}">
                      <a16:colId xmlns:a16="http://schemas.microsoft.com/office/drawing/2014/main" val="1445277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">
                          <a:effectLst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965875"/>
                  </a:ext>
                </a:extLst>
              </a:tr>
              <a:tr h="378013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">
                          <a:effectLst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867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">
                          <a:effectLst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 dirty="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00249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425FB8C-DCC0-40FB-B171-5BEE37711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1"/>
          <a:stretch/>
        </p:blipFill>
        <p:spPr>
          <a:xfrm>
            <a:off x="6736911" y="0"/>
            <a:ext cx="5268060" cy="656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68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A91CE-6FDF-4302-B93B-1A526197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ECG working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D28F0-3CA4-4855-B286-BC41F4FAB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1270" cy="4896722"/>
          </a:xfrm>
        </p:spPr>
        <p:txBody>
          <a:bodyPr>
            <a:normAutofit fontScale="92500" lnSpcReduction="10000"/>
          </a:bodyPr>
          <a:lstStyle/>
          <a:p>
            <a:pPr fontAlgn="ctr"/>
            <a:r>
              <a:rPr lang="en-US" sz="3900" dirty="0"/>
              <a:t>Bipolar limb leads</a:t>
            </a:r>
          </a:p>
          <a:p>
            <a:pPr lvl="1" fontAlgn="ctr"/>
            <a:r>
              <a:rPr lang="en-US" sz="3500" dirty="0"/>
              <a:t>Use 2 electrodes</a:t>
            </a:r>
          </a:p>
          <a:p>
            <a:pPr fontAlgn="ctr"/>
            <a:r>
              <a:rPr lang="en-US" sz="3900" dirty="0"/>
              <a:t>I: Uses RA and LA moves from negative to positive </a:t>
            </a:r>
          </a:p>
          <a:p>
            <a:pPr fontAlgn="ctr"/>
            <a:r>
              <a:rPr lang="en-US" sz="3900" dirty="0"/>
              <a:t>II: RA to LL negative to positive at 60 degrees </a:t>
            </a:r>
          </a:p>
          <a:p>
            <a:pPr fontAlgn="ctr"/>
            <a:r>
              <a:rPr lang="en-US" sz="3900" dirty="0"/>
              <a:t>III: LA to LL, 120 degree angel </a:t>
            </a:r>
          </a:p>
          <a:p>
            <a:pPr fontAlgn="ctr"/>
            <a:r>
              <a:rPr lang="en-US" sz="3900" b="1" dirty="0"/>
              <a:t>There are a total of 6 limb leads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35984-7931-480B-BC57-0D9442D13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836" y="32863"/>
            <a:ext cx="5182323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1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1865</TotalTime>
  <Words>1910</Words>
  <Application>Microsoft Office PowerPoint</Application>
  <PresentationFormat>Widescreen</PresentationFormat>
  <Paragraphs>260</Paragraphs>
  <Slides>40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Independent Study Progress Report Fall 2019</vt:lpstr>
      <vt:lpstr>Project Goals</vt:lpstr>
      <vt:lpstr>Electro - cardio – gram (ECG)</vt:lpstr>
      <vt:lpstr>ECG working principle</vt:lpstr>
      <vt:lpstr>ECG working principle</vt:lpstr>
      <vt:lpstr>ECG working principle</vt:lpstr>
      <vt:lpstr>ECG working principle</vt:lpstr>
      <vt:lpstr>ECG working principle</vt:lpstr>
      <vt:lpstr>ECG working principle</vt:lpstr>
      <vt:lpstr>ECG working principle</vt:lpstr>
      <vt:lpstr>ECG working principle</vt:lpstr>
      <vt:lpstr>QRS Complex</vt:lpstr>
      <vt:lpstr>II Axis ECG Detection </vt:lpstr>
      <vt:lpstr>II Axis ECG Detection </vt:lpstr>
      <vt:lpstr>QRS Complex</vt:lpstr>
      <vt:lpstr>Byteflies Sensor Dot</vt:lpstr>
      <vt:lpstr>Data Collection Protocol </vt:lpstr>
      <vt:lpstr>ECG Signal Processing in MATLAB</vt:lpstr>
      <vt:lpstr>MATLAB Filtering Data: Import Signal</vt:lpstr>
      <vt:lpstr>MATLAB Filtering Data: Import Signal</vt:lpstr>
      <vt:lpstr>MATLAB Filtering Data: Import Signal</vt:lpstr>
      <vt:lpstr>MATLAB Filtering Data: Fourier Transform</vt:lpstr>
      <vt:lpstr>MATLAB Filtering Data: Butterworth Filter Design</vt:lpstr>
      <vt:lpstr>Peak Detection</vt:lpstr>
      <vt:lpstr>BPM Calculations Functions</vt:lpstr>
      <vt:lpstr>Overall BPM Calculation</vt:lpstr>
      <vt:lpstr>Sliding Window BPM Calculation</vt:lpstr>
      <vt:lpstr>Peak Frequency BPM Calculation</vt:lpstr>
      <vt:lpstr>PowerPoint Presentation</vt:lpstr>
      <vt:lpstr>PowerPoint Presentation</vt:lpstr>
      <vt:lpstr>Accelerometer Data </vt:lpstr>
      <vt:lpstr>Accelerometer Data </vt:lpstr>
      <vt:lpstr>Accelerometer Data </vt:lpstr>
      <vt:lpstr>Accelerometer Data </vt:lpstr>
      <vt:lpstr>Respiration Signal Derivation (Cysarz et al., 2008 )</vt:lpstr>
      <vt:lpstr>PowerPoint Presentation</vt:lpstr>
      <vt:lpstr>PowerPoint Presentation</vt:lpstr>
      <vt:lpstr>PowerPoint Presentation</vt:lpstr>
      <vt:lpstr>What’s next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Ruairidh Barlow</dc:creator>
  <cp:lastModifiedBy>Ruairidh Barlow</cp:lastModifiedBy>
  <cp:revision>140</cp:revision>
  <dcterms:created xsi:type="dcterms:W3CDTF">2019-07-21T15:08:21Z</dcterms:created>
  <dcterms:modified xsi:type="dcterms:W3CDTF">2019-12-16T13:40:46Z</dcterms:modified>
</cp:coreProperties>
</file>